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262" r:id="rId5"/>
    <p:sldId id="263" r:id="rId6"/>
    <p:sldId id="258" r:id="rId7"/>
    <p:sldId id="264" r:id="rId8"/>
    <p:sldId id="266" r:id="rId9"/>
    <p:sldId id="265" r:id="rId10"/>
    <p:sldId id="276" r:id="rId11"/>
    <p:sldId id="268" r:id="rId12"/>
    <p:sldId id="267" r:id="rId13"/>
    <p:sldId id="277" r:id="rId14"/>
    <p:sldId id="269" r:id="rId15"/>
    <p:sldId id="279" r:id="rId16"/>
    <p:sldId id="278" r:id="rId17"/>
    <p:sldId id="280" r:id="rId18"/>
    <p:sldId id="281" r:id="rId19"/>
    <p:sldId id="285" r:id="rId20"/>
    <p:sldId id="284" r:id="rId21"/>
    <p:sldId id="275" r:id="rId22"/>
    <p:sldId id="286" r:id="rId23"/>
    <p:sldId id="287" r:id="rId24"/>
    <p:sldId id="259" r:id="rId25"/>
    <p:sldId id="260" r:id="rId26"/>
    <p:sldId id="288" r:id="rId27"/>
    <p:sldId id="261" r:id="rId28"/>
    <p:sldId id="289" r:id="rId29"/>
    <p:sldId id="290" r:id="rId30"/>
    <p:sldId id="291" r:id="rId31"/>
    <p:sldId id="292" r:id="rId32"/>
    <p:sldId id="282" r:id="rId33"/>
    <p:sldId id="293" r:id="rId34"/>
    <p:sldId id="272" r:id="rId35"/>
    <p:sldId id="294" r:id="rId36"/>
    <p:sldId id="295" r:id="rId37"/>
    <p:sldId id="296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1"/>
    <p:restoredTop sz="92544"/>
  </p:normalViewPr>
  <p:slideViewPr>
    <p:cSldViewPr snapToGrid="0" snapToObjects="1">
      <p:cViewPr varScale="1">
        <p:scale>
          <a:sx n="238" d="100"/>
          <a:sy n="238" d="100"/>
        </p:scale>
        <p:origin x="4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Dijkstra: “This code is much more readable!”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5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try to be clever. This only stops because </a:t>
            </a:r>
            <a:r>
              <a:rPr lang="en-US" dirty="0" err="1"/>
              <a:t>ints</a:t>
            </a:r>
            <a:r>
              <a:rPr lang="en-US" dirty="0"/>
              <a:t> have limited precision and flip over into negative territory because of two’s complement arithmetic.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2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3E5604FC-3B86-EE4A-836E-33DEFB0931C5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151634F3-FCB7-1240-81B3-4F02B0C22504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953CBE5E-E983-C94B-A9D7-47180FBD6C58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094"/>
            <a:ext cx="2743200" cy="365125"/>
          </a:xfrm>
        </p:spPr>
        <p:txBody>
          <a:bodyPr/>
          <a:lstStyle/>
          <a:p>
            <a:fld id="{5DF72647-C6F2-1E4E-9852-78EC51BD2658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85858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6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7683E9D0-FD72-604E-A517-105ED1BAA5A4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6BB2A500-2900-F542-A2A0-D70FBCCEA81B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63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E40EFF76-458D-B544-8D07-733C44DB9ADB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2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7864"/>
            <a:ext cx="2743200" cy="365125"/>
          </a:xfrm>
        </p:spPr>
        <p:txBody>
          <a:bodyPr/>
          <a:lstStyle/>
          <a:p>
            <a:fld id="{DE053577-CAFA-614C-A014-1B05F5AE0D53}" type="datetime3">
              <a:rPr lang="en-US" smtClean="0"/>
              <a:t>8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8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EB54DBF3-8718-3342-9467-4CC480BE8214}" type="datetime3">
              <a:rPr lang="en-US" smtClean="0"/>
              <a:t>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28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2D4D1336-DFF5-E148-B1C0-6441260C4D40}" type="datetime3">
              <a:rPr lang="en-US" smtClean="0"/>
              <a:t>8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11BA8711-62FC-EC4D-82D5-A8766D9E3001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0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55F7690-6618-E440-A8DF-299A5FED7CE3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F3D60108-1878-2C41-8316-120A77475D2F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67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7"/>
            <a:ext cx="2743200" cy="365125"/>
          </a:xfrm>
        </p:spPr>
        <p:txBody>
          <a:bodyPr/>
          <a:lstStyle/>
          <a:p>
            <a:fld id="{F8D879AD-3D38-374E-BBFD-A166B3567415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73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82E6A8AC-8E99-FE47-B5FE-0187B44286E1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A6D33A72-AF3D-004D-8201-C38A48F83946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B1D76457-0053-AB43-9EAD-0BADE72F9C49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86A14C02-B1CD-CB49-8F5D-B6897249B0F3}" type="datetime3">
              <a:rPr lang="en-US" smtClean="0"/>
              <a:t>8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21880E5F-F5FB-F343-8E4F-255A90098D2C}" type="datetime3">
              <a:rPr lang="en-US" smtClean="0"/>
              <a:t>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7A8BFAF4-02F5-9B49-89C2-72FBEA01C324}" type="datetime3">
              <a:rPr lang="en-US" smtClean="0"/>
              <a:t>8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304096F9-B0D0-8141-B070-550FE8B02D13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567609F5-A36D-F340-83A8-7EDDEA2C55B4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CA459-76C9-064A-99F1-65A6DDA22C0F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3A13B-FFAD-FE49-8899-94D5C8043738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85858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Control Structures and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2000B4-2482-454D-AF7E-DEFB6BB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A820B-BACF-474E-BFF9-D09EEC556821}" type="datetime3">
              <a:rPr lang="en-US" smtClean="0">
                <a:solidFill>
                  <a:schemeClr val="bg1"/>
                </a:solidFill>
              </a:rPr>
              <a:t>8 January 2023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8F4E-BDBF-BA42-A5E8-E0B657E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AE2C4-1464-4543-8AF2-22342E2E5EC1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D265C-83CD-A146-9A14-D89CDD4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B0BDF-3237-074B-A12F-101269E309A9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FDD7-9302-7442-BA45-7FE31F15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9128-CDC1-CC4D-B7FA-52B971566166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C216-E6C1-C343-90C0-663698E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6084D-5252-EB4C-A71E-F3EA825CE57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9D778-91C6-5241-BA14-E40E42D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5EB1-DAC5-B04D-91BE-0C7B7B78A5EF}" type="datetime3">
              <a:rPr lang="en-US" smtClean="0">
                <a:solidFill>
                  <a:schemeClr val="bg1"/>
                </a:solidFill>
              </a:rPr>
              <a:t>8 January 2023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8B512C-92FD-414A-B90A-1E078CD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58A7-FC36-C84B-BBF3-BA7A10922452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A92E-9460-604D-93C4-80689D4B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8F63-B03A-3746-A74E-7CF20BC6A9C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0E7230-8600-5B42-BE14-2B983A8F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80E4B-3525-3F43-B029-66D744B417B1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A877-B285-474E-B376-406A896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3B003-2656-C448-A8A5-C650D411A213}" type="datetime3">
              <a:rPr lang="en-US" smtClean="0">
                <a:solidFill>
                  <a:schemeClr val="bg1"/>
                </a:solidFill>
              </a:rPr>
              <a:t>8 January 2023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>
                <a:latin typeface="Courier Prime" panose="02000409000000000000" pitchFamily="49" charset="77"/>
                <a:cs typeface="Courier New" panose="02070309020205020404" pitchFamily="49" charset="0"/>
              </a:rPr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</a:t>
            </a:r>
            <a:r>
              <a:rPr lang="en-US" sz="1600" i="1" dirty="0"/>
              <a:t>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4152B2-33EE-C243-9646-791B1FBF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81FDE-8B00-A943-82FF-BED92FA9FE20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1" t="-3371"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82387-6714-274C-AC67-CF795C5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468D-B499-5A42-8100-DDA0DDE418BD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34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FD0F-8CF4-1C40-A114-116030FF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 is a loop?</a:t>
            </a:r>
          </a:p>
        </p:txBody>
      </p:sp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BBA5502C-F7AD-6D4A-86AA-6F5CD8329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3" r="9470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EFDF-E817-354C-A721-1C41E276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loop allows you to repeat a sequence of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Programs spend </a:t>
            </a:r>
            <a:r>
              <a:rPr lang="en-US" sz="2000" i="1" dirty="0">
                <a:solidFill>
                  <a:srgbClr val="FFFFFF"/>
                </a:solidFill>
              </a:rPr>
              <a:t>the vast majority</a:t>
            </a:r>
            <a:r>
              <a:rPr lang="en-US" sz="2000" dirty="0">
                <a:solidFill>
                  <a:srgbClr val="FFFFFF"/>
                </a:solidFill>
              </a:rPr>
              <a:t> of their execution time in loops.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We will focus on structured loops: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for</a:t>
            </a:r>
            <a:r>
              <a:rPr lang="en-US" sz="2000" dirty="0">
                <a:solidFill>
                  <a:srgbClr val="FFFFFF"/>
                </a:solidFill>
              </a:rPr>
              <a:t>, and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do-while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You can also create loops with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rgbClr val="FFFFFF"/>
                </a:solidFill>
              </a:rPr>
              <a:t>: but don’t, it’s </a:t>
            </a:r>
            <a:r>
              <a:rPr lang="en-US" sz="2000" i="1" dirty="0">
                <a:solidFill>
                  <a:srgbClr val="FFFFFF"/>
                </a:solidFill>
              </a:rPr>
              <a:t>ugly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Ghostbusters don’t cross streams, and good programmers don’t cross loops.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5A234-3272-7E46-9F02-6F2C26D7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9BA6A-2113-6445-9A5E-151C08A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85B4FC-7E7F-3A44-B038-C40CEA79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9DA47-8FA7-1542-82D3-C441E0B48D3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44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589E2-FE45-2F47-A429-9D219B18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while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6F73FF-563B-42B7-83C6-9C500BD0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called a top-test loop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The test is evaluated </a:t>
            </a:r>
            <a:r>
              <a:rPr lang="en-US" sz="1600" i="1" dirty="0">
                <a:solidFill>
                  <a:schemeClr val="bg1"/>
                </a:solidFill>
              </a:rPr>
              <a:t>before</a:t>
            </a:r>
            <a:r>
              <a:rPr lang="en-US" sz="1600" dirty="0">
                <a:solidFill>
                  <a:schemeClr val="bg1"/>
                </a:solidFill>
              </a:rPr>
              <a:t> entering the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Executes the statement as long as the Boolean condition remains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Executes the statement </a:t>
            </a:r>
            <a:r>
              <a:rPr lang="en-US" sz="2000" i="1" dirty="0">
                <a:solidFill>
                  <a:schemeClr val="bg1"/>
                </a:solidFill>
              </a:rPr>
              <a:t>zero</a:t>
            </a:r>
            <a:r>
              <a:rPr lang="en-US" sz="2000" dirty="0">
                <a:solidFill>
                  <a:schemeClr val="bg1"/>
                </a:solidFill>
              </a:rPr>
              <a:t> or more times.</a:t>
            </a:r>
          </a:p>
        </p:txBody>
      </p:sp>
      <p:pic>
        <p:nvPicPr>
          <p:cNvPr id="8" name="Content Placeholder 4" descr="A clock mounted to the side&#10;&#10;Description automatically generated">
            <a:extLst>
              <a:ext uri="{FF2B5EF4-FFF2-40B4-BE49-F238E27FC236}">
                <a16:creationId xmlns:a16="http://schemas.microsoft.com/office/drawing/2014/main" id="{0AEC80E2-5656-DE49-893B-04EDA0BE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76" y="1694098"/>
            <a:ext cx="7228758" cy="34698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591C3-BD08-7347-A805-8FB557CA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15399-3283-EE4E-A0EB-81657F50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8E06-405A-0141-8B1E-272475BE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6E7F7E-2DC5-C94B-8789-9919DB88439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30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775-E807-DA46-B910-7632C589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Equivalent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10C367-97E3-4603-9DFC-8AC36798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 can implement it with the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chemeClr val="bg1"/>
                </a:solidFill>
              </a:rPr>
              <a:t> statement.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Just because you </a:t>
            </a:r>
            <a:r>
              <a:rPr lang="en-US" sz="2000" i="1" dirty="0">
                <a:solidFill>
                  <a:schemeClr val="bg1"/>
                </a:solidFill>
              </a:rPr>
              <a:t>can</a:t>
            </a:r>
            <a:r>
              <a:rPr lang="en-US" sz="2000" dirty="0">
                <a:solidFill>
                  <a:schemeClr val="bg1"/>
                </a:solidFill>
              </a:rPr>
              <a:t> does not mean that you </a:t>
            </a:r>
            <a:r>
              <a:rPr lang="en-US" sz="2000" i="1" dirty="0">
                <a:solidFill>
                  <a:schemeClr val="bg1"/>
                </a:solidFill>
              </a:rPr>
              <a:t>should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F973EB-48E0-AB45-84BC-7783A536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29" y="2058862"/>
            <a:ext cx="7259011" cy="27402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A0D03D-5B02-3445-BC34-013152867D68}"/>
              </a:ext>
            </a:extLst>
          </p:cNvPr>
          <p:cNvGrpSpPr/>
          <p:nvPr/>
        </p:nvGrpSpPr>
        <p:grpSpPr>
          <a:xfrm>
            <a:off x="643467" y="4799136"/>
            <a:ext cx="4007442" cy="2058863"/>
            <a:chOff x="643467" y="4799136"/>
            <a:chExt cx="4007442" cy="2058863"/>
          </a:xfrm>
        </p:grpSpPr>
        <p:pic>
          <p:nvPicPr>
            <p:cNvPr id="14" name="Picture 13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57483243-D0BB-E745-9093-D536D93A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5" name="Rectangular Callout 14">
              <a:extLst>
                <a:ext uri="{FF2B5EF4-FFF2-40B4-BE49-F238E27FC236}">
                  <a16:creationId xmlns:a16="http://schemas.microsoft.com/office/drawing/2014/main" id="{D0AF9798-ACBE-3941-8B90-28252575D82B}"/>
                </a:ext>
              </a:extLst>
            </p:cNvPr>
            <p:cNvSpPr/>
            <p:nvPr/>
          </p:nvSpPr>
          <p:spPr>
            <a:xfrm>
              <a:off x="643467" y="5009322"/>
              <a:ext cx="2192498" cy="1044344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warned you about this in 1968!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D5D07-69AB-0B45-AF0C-1A01316F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7D4-BDF4-184C-B5EE-0A6B6046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FC356-B3BB-2245-BE76-1D3DFC19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DE8AAD-C1C1-C246-9373-5BA6C14307E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9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F6284-D756-E842-9159-245824B9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A9436F-E36E-4F10-9742-A6E1367B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Also a top-test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Puts: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Initialization,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Test, and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Increment all together.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By convention they are related, but nothing 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requires</a:t>
            </a:r>
            <a:r>
              <a:rPr lang="en-US" sz="2000" dirty="0">
                <a:solidFill>
                  <a:schemeClr val="bg1"/>
                </a:solidFill>
              </a:rPr>
              <a:t> them to be.</a:t>
            </a:r>
          </a:p>
        </p:txBody>
      </p:sp>
      <p:pic>
        <p:nvPicPr>
          <p:cNvPr id="8" name="Content Placeholder 4" descr="A clock that is on some time in the dark&#10;&#10;Description automatically generated">
            <a:extLst>
              <a:ext uri="{FF2B5EF4-FFF2-40B4-BE49-F238E27FC236}">
                <a16:creationId xmlns:a16="http://schemas.microsoft.com/office/drawing/2014/main" id="{F134A30F-C1AC-4B4B-BD85-1628C0B5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30" y="2840664"/>
            <a:ext cx="7241065" cy="11766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FC932A-CEF2-804A-B75A-E67E5262FB0B}"/>
              </a:ext>
            </a:extLst>
          </p:cNvPr>
          <p:cNvGrpSpPr/>
          <p:nvPr/>
        </p:nvGrpSpPr>
        <p:grpSpPr>
          <a:xfrm>
            <a:off x="8184558" y="4799137"/>
            <a:ext cx="4007442" cy="2058863"/>
            <a:chOff x="643467" y="4799136"/>
            <a:chExt cx="4007442" cy="2058863"/>
          </a:xfrm>
        </p:grpSpPr>
        <p:pic>
          <p:nvPicPr>
            <p:cNvPr id="12" name="Picture 11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243496A0-60EA-0F42-BA64-F52C4255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0824F3D7-D5EF-D14E-957F-C97345C7039E}"/>
                </a:ext>
              </a:extLst>
            </p:cNvPr>
            <p:cNvSpPr/>
            <p:nvPr/>
          </p:nvSpPr>
          <p:spPr>
            <a:xfrm>
              <a:off x="643467" y="5009322"/>
              <a:ext cx="2192498" cy="1044344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Deze code is veel beter leesbaar!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5FBD4-007E-5D45-9E89-20E28BB7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1D88E-0F27-8D42-AD1A-D23353A8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C5ACA-F2A5-AA4F-B480-150FB2DC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D6A3E0-3CE2-1247-B35D-EA6A48C7FF7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37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35214-F639-1046-931E-7F44E224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Equivalent 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while()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9D2338-0B34-4F7F-A83B-B8F2823D1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the equivalent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statement.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statement is </a:t>
            </a:r>
            <a:r>
              <a:rPr lang="en-US" sz="2000" i="1" dirty="0">
                <a:solidFill>
                  <a:schemeClr val="bg1"/>
                </a:solidFill>
              </a:rPr>
              <a:t>complete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Which means you can implement any loop using it.</a:t>
            </a:r>
          </a:p>
        </p:txBody>
      </p:sp>
      <p:pic>
        <p:nvPicPr>
          <p:cNvPr id="8" name="Content Placeholder 4" descr="A clock mounted to the side&#10;&#10;Description automatically generated">
            <a:extLst>
              <a:ext uri="{FF2B5EF4-FFF2-40B4-BE49-F238E27FC236}">
                <a16:creationId xmlns:a16="http://schemas.microsoft.com/office/drawing/2014/main" id="{70575F49-4353-494E-8859-DBAB17D1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55" y="1721313"/>
            <a:ext cx="7005893" cy="34153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530F073-994A-D844-9E3A-E798B25BE028}"/>
              </a:ext>
            </a:extLst>
          </p:cNvPr>
          <p:cNvGrpSpPr/>
          <p:nvPr/>
        </p:nvGrpSpPr>
        <p:grpSpPr>
          <a:xfrm>
            <a:off x="643467" y="4799136"/>
            <a:ext cx="4007442" cy="2058863"/>
            <a:chOff x="643467" y="4799136"/>
            <a:chExt cx="4007442" cy="2058863"/>
          </a:xfrm>
        </p:grpSpPr>
        <p:pic>
          <p:nvPicPr>
            <p:cNvPr id="11" name="Picture 10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8CC0D57F-93F3-0A46-9FD2-2583395C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F1AF699D-8DC9-EF49-BDB7-B56AD5BE5CF7}"/>
                </a:ext>
              </a:extLst>
            </p:cNvPr>
            <p:cNvSpPr/>
            <p:nvPr/>
          </p:nvSpPr>
          <p:spPr>
            <a:xfrm>
              <a:off x="643467" y="5009321"/>
              <a:ext cx="2192498" cy="1205211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Böhm-Jacopini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theorem proves you can do it all with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while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2658B-BD9E-524F-889F-3F301FC6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E2BAB-65B1-394F-961E-7B38CA6B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40ABA-3DA0-2642-B7A2-022F131E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3FFE1C-C1E9-8842-AAAD-E5CCB98EE9D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84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6EF48-E2F3-F14F-B8AB-0F4C958D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do { } while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751569-A76F-4F84-9795-16D258FA1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a bottom-test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when you want to perform the statement at least once.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Continues to execute the enclosed statement as long as the Boolean condition remains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4" descr="A clock that is on some time in the dark&#10;&#10;Description automatically generated">
            <a:extLst>
              <a:ext uri="{FF2B5EF4-FFF2-40B4-BE49-F238E27FC236}">
                <a16:creationId xmlns:a16="http://schemas.microsoft.com/office/drawing/2014/main" id="{AB2CB2DA-8D66-1E47-90A3-71C3ACAE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41" y="1708061"/>
            <a:ext cx="7060260" cy="34418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FB5EB-F773-9946-A56A-F55F76E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DE42-62B0-2144-A97E-F818515A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9BEEB-D8B9-0F45-9B12-A0B7F31B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224F9D-79B3-0049-9C11-85C2F7BD959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47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490CE-E500-4A4C-828C-0A776ADE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Equivalent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3A05A4-39BB-43CB-B026-9F442A8A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the equivalent code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should </a:t>
            </a:r>
            <a:r>
              <a:rPr lang="en-US" sz="2000" i="1" dirty="0">
                <a:solidFill>
                  <a:schemeClr val="bg1"/>
                </a:solidFill>
              </a:rPr>
              <a:t>never</a:t>
            </a:r>
            <a:r>
              <a:rPr lang="en-US" sz="2000" dirty="0">
                <a:solidFill>
                  <a:schemeClr val="bg1"/>
                </a:solidFill>
              </a:rPr>
              <a:t> write code like this unless your programming language lacks the equivalent statement.</a:t>
            </a:r>
          </a:p>
        </p:txBody>
      </p:sp>
      <p:pic>
        <p:nvPicPr>
          <p:cNvPr id="7" name="Picture 6" descr="A clock mounted to the side&#13;&#10;&#13;&#10;Description automatically generated">
            <a:extLst>
              <a:ext uri="{FF2B5EF4-FFF2-40B4-BE49-F238E27FC236}">
                <a16:creationId xmlns:a16="http://schemas.microsoft.com/office/drawing/2014/main" id="{9BDBEE1B-49A1-3B45-96F4-1865F0B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02" y="2261242"/>
            <a:ext cx="7414338" cy="23355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DCB25-41DB-9B44-9849-6FA7DAC8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4CA93-EDB8-B549-8F78-F99B11FB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669D-B8C2-1C4D-A4E1-7E81AA0C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25D06-8804-0342-9817-860CC7A36D2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33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B0151-2E44-0E43-9C07-7300568C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Infinite Loops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1F8D26-E207-455B-9FC0-3592936C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All of these execute </a:t>
            </a:r>
            <a:r>
              <a:rPr lang="en-US" sz="2000" i="1" dirty="0">
                <a:solidFill>
                  <a:schemeClr val="bg1"/>
                </a:solidFill>
              </a:rPr>
              <a:t>forever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one you choose is a matter of </a:t>
            </a:r>
            <a:r>
              <a:rPr lang="en-US" sz="2000" i="1" dirty="0">
                <a:solidFill>
                  <a:schemeClr val="bg1"/>
                </a:solidFill>
              </a:rPr>
              <a:t>style</a:t>
            </a:r>
            <a:r>
              <a:rPr lang="en-US" sz="2000" dirty="0">
                <a:solidFill>
                  <a:schemeClr val="bg1"/>
                </a:solidFill>
              </a:rPr>
              <a:t>, not of substance.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How do you ever escape?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Use the 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</a:rPr>
              <a:t> statement.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9C9B8C-D2EB-8945-8B3D-87282145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2107"/>
            <a:ext cx="4946447" cy="58537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98882-720E-8345-8F76-E70B5AE9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C9F05-ED2D-2143-AF38-98D50793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C2809-EDBE-D54A-B089-1F28CECC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A0558A-F429-0440-90EE-554E455E22C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68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AF76F-A067-7244-BB76-F40AAA9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endParaRPr lang="en-US" sz="2800" kern="12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3D3794-9D8F-49D9-9A63-3D75C7944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Immediately exits the enclosing loop.</a:t>
            </a:r>
          </a:p>
          <a:p>
            <a:r>
              <a:rPr lang="en-US" sz="2000">
                <a:solidFill>
                  <a:schemeClr val="bg1"/>
                </a:solidFill>
              </a:rPr>
              <a:t>Allows for middle-exit loops.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This is still considered structured programming, but it should be used in moderation.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E698B9-AFD3-FD4D-9B79-86822DD2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349" y="2097109"/>
            <a:ext cx="7199416" cy="26637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4782-77B1-C343-AA09-9169515E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7A32-9B35-7046-92B5-F1C2270F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F3A8F-756C-164C-8B6C-98CE3283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FCFE66-E987-7F49-8754-8718DC7E777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02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4C3AC-DA56-1D44-9AEC-2DAD002D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400" kern="12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F0A32-08EE-E54E-B62F-913E66449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goes without saying that you should not write code like this…</a:t>
            </a:r>
          </a:p>
        </p:txBody>
      </p:sp>
      <p:pic>
        <p:nvPicPr>
          <p:cNvPr id="5" name="Content Placeholder 8" descr="A picture containing object&#10;&#10;Description automatically generated">
            <a:extLst>
              <a:ext uri="{FF2B5EF4-FFF2-40B4-BE49-F238E27FC236}">
                <a16:creationId xmlns:a16="http://schemas.microsoft.com/office/drawing/2014/main" id="{FA225B84-759A-0547-A9DA-F3A87E105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232" y="1899834"/>
            <a:ext cx="7112405" cy="30583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5C48-77B6-164C-852C-D69A77BC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2CFA-B511-094A-BDED-58FA76DE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21E8E-34AD-2D41-9B9B-991079C3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8C0B60-78EA-4A43-974A-DDD253C99A2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42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736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02764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A0CE-9C45-3C4E-A73B-10F464B7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94A7-8532-8C47-8875-A39CEC20BD0D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BE2D4-D181-8C44-ACA3-4C8C312A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08" y="1358454"/>
            <a:ext cx="7265907" cy="41410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CC458-69F5-2343-9DA5-21A8408D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Factorial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D4E0D-66E8-294E-9CA5-FA732CA4A11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This code will print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0!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to the largest that will fit in an </a:t>
                </a:r>
                <a:r>
                  <a:rPr lang="en-US" sz="2000" dirty="0">
                    <a:solidFill>
                      <a:schemeClr val="bg1"/>
                    </a:solidFill>
                    <a:latin typeface="Courier" pitchFamily="2" charset="0"/>
                  </a:rPr>
                  <a:t>int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We use the fact that numbers are stored in two’s complement (and so turn negative when they exceed the positive numbers).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We are trying to be perhaps a bit </a:t>
                </a:r>
                <a:r>
                  <a:rPr lang="en-US" sz="2000" i="1" dirty="0">
                    <a:solidFill>
                      <a:schemeClr val="bg1"/>
                    </a:solidFill>
                  </a:rPr>
                  <a:t>too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clever.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D4E0D-66E8-294E-9CA5-FA732CA4A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4"/>
                <a:stretch>
                  <a:fillRect l="-1504" t="-1481" r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E442-A8D2-CE4F-AE3B-E670E365A053}"/>
              </a:ext>
            </a:extLst>
          </p:cNvPr>
          <p:cNvSpPr txBox="1"/>
          <p:nvPr/>
        </p:nvSpPr>
        <p:spPr>
          <a:xfrm>
            <a:off x="9296252" y="4092354"/>
            <a:ext cx="241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attempt at cleverness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EC5DB-560B-2647-A849-5CCE6FDCEC33}"/>
              </a:ext>
            </a:extLst>
          </p:cNvPr>
          <p:cNvCxnSpPr>
            <a:cxnSpLocks/>
          </p:cNvCxnSpPr>
          <p:nvPr/>
        </p:nvCxnSpPr>
        <p:spPr>
          <a:xfrm flipH="1">
            <a:off x="8935313" y="4261635"/>
            <a:ext cx="36093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CAD1E-847A-5741-9EB9-A1501B0B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7A043-18CB-1443-9711-84392066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50AA93-E3EE-7342-B028-ABFE7F50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844A-3864-1849-A33E-E2F6E50AA80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604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BAE4-043F-F14D-A9DB-E8C76BBC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71162-362E-1A4F-9ECE-FBE98B5E3332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7D887-EE00-8C41-82C5-DFD728A9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What’s wrong with this code?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4D252-1453-9043-B2F4-17DCA1602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381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925E-E1C0-A946-8882-31BB6FF02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1275" y="2615466"/>
            <a:ext cx="3424739" cy="301333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It’s an infinite loop!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do I know that?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i="1" dirty="0">
                <a:solidFill>
                  <a:srgbClr val="FFFFFF"/>
                </a:solidFill>
              </a:rPr>
              <a:t>Never forget </a:t>
            </a:r>
            <a:r>
              <a:rPr lang="en-US" dirty="0">
                <a:solidFill>
                  <a:srgbClr val="FFFFFF"/>
                </a:solidFill>
              </a:rPr>
              <a:t>that 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FFFFF"/>
                </a:solidFill>
              </a:rPr>
              <a:t> is assignment and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dirty="0">
                <a:solidFill>
                  <a:srgbClr val="FFFFFF"/>
                </a:solidFill>
              </a:rPr>
              <a:t> is equality!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0A07A-B757-3341-8910-E6C26BA42338}"/>
              </a:ext>
            </a:extLst>
          </p:cNvPr>
          <p:cNvGrpSpPr/>
          <p:nvPr/>
        </p:nvGrpSpPr>
        <p:grpSpPr>
          <a:xfrm>
            <a:off x="2428407" y="794479"/>
            <a:ext cx="7764904" cy="1572531"/>
            <a:chOff x="2428407" y="794479"/>
            <a:chExt cx="7764904" cy="15725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2882CC82-792C-024A-B9A0-938DB63BD4BE}"/>
                </a:ext>
              </a:extLst>
            </p:cNvPr>
            <p:cNvSpPr/>
            <p:nvPr/>
          </p:nvSpPr>
          <p:spPr>
            <a:xfrm>
              <a:off x="2428407" y="794479"/>
              <a:ext cx="3552668" cy="839449"/>
            </a:xfrm>
            <a:prstGeom prst="fram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7710BD-39D3-8343-980C-BABB034D7E5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096000" y="1229194"/>
              <a:ext cx="3077980" cy="876206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57BF3D-E330-804D-B095-36CE2903B620}"/>
                </a:ext>
              </a:extLst>
            </p:cNvPr>
            <p:cNvSpPr txBox="1"/>
            <p:nvPr/>
          </p:nvSpPr>
          <p:spPr>
            <a:xfrm>
              <a:off x="9173980" y="1843790"/>
              <a:ext cx="1019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This!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BA9-B472-354F-8CB8-888BF22F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67002-DDDA-E243-984D-5CC25BA2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760E0E-3D60-C540-BB3D-6409D0F4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485D92-42AD-7B41-894E-643AAE0227F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A44D9-248D-0043-80E4-18BEB21A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continue</a:t>
            </a:r>
          </a:p>
        </p:txBody>
      </p:sp>
      <p:pic>
        <p:nvPicPr>
          <p:cNvPr id="12" name="Content Placeholder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7939E59A-90B2-7B44-A497-CA55B34C6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681037"/>
            <a:ext cx="7770858" cy="4254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6017-0BFD-0D49-88A0-A35956F39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5351489"/>
            <a:ext cx="7188199" cy="12715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You may have times when you want to skip the remainder of a loop.</a:t>
            </a:r>
          </a:p>
          <a:p>
            <a:r>
              <a:rPr lang="en-US" sz="1800" dirty="0"/>
              <a:t>For this, there is </a:t>
            </a:r>
            <a:r>
              <a:rPr lang="en-US" sz="1800" dirty="0">
                <a:latin typeface="Courier" pitchFamily="2" charset="0"/>
              </a:rPr>
              <a:t>continue</a:t>
            </a:r>
            <a:r>
              <a:rPr lang="en-US" sz="1800" dirty="0"/>
              <a:t>.</a:t>
            </a:r>
          </a:p>
          <a:p>
            <a:r>
              <a:rPr lang="en-US" sz="1800" dirty="0"/>
              <a:t>Please use it sparingly.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1D80BCE-7D8D-2842-A660-2B58198BDB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16974" y="2323477"/>
            <a:ext cx="644577" cy="644575"/>
          </a:xfrm>
          <a:prstGeom prst="bentConnector3">
            <a:avLst>
              <a:gd name="adj1" fmla="val -3488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CEE0FFB8-CEC1-EB41-B0D6-36D2E878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78" y="4366847"/>
            <a:ext cx="2199320" cy="21806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6AA8A-30AD-8B4B-8581-4F5D75BB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1446D-5BA9-1046-BD5C-A6F7DFE4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5C84-888F-EB4C-89A3-B5755EEB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D47276-3F35-994F-BE62-F340E1E08DB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93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85675-7C93-0547-94D7-87A60EB7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Let’s Compute!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FFADC-1957-A94A-B4CB-95378AEEB7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0855" y="1412489"/>
                <a:ext cx="3427283" cy="4363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We’ll 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But can’t I just call a library routine?</a:t>
                </a:r>
              </a:p>
              <a:p>
                <a:pPr marL="0" indent="0">
                  <a:buNone/>
                </a:pPr>
                <a:r>
                  <a:rPr lang="en-US" sz="2400" dirty="0"/>
                  <a:t>No!</a:t>
                </a:r>
              </a:p>
              <a:p>
                <a:pPr marL="0" indent="0">
                  <a:buNone/>
                </a:pPr>
                <a:r>
                  <a:rPr lang="en-US" sz="2400" dirty="0"/>
                  <a:t>There is no magic — someone has to write the code.</a:t>
                </a:r>
              </a:p>
              <a:p>
                <a:pPr marL="0" indent="0">
                  <a:buNone/>
                </a:pPr>
                <a:r>
                  <a:rPr lang="en-US" sz="2400" dirty="0"/>
                  <a:t>The subfield of writing numerical programs is called </a:t>
                </a:r>
                <a:r>
                  <a:rPr lang="en-US" sz="2400" i="1" dirty="0"/>
                  <a:t>numerical analysis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FFADC-1957-A94A-B4CB-95378AEEB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0855" y="1412489"/>
                <a:ext cx="3427283" cy="4363844"/>
              </a:xfrm>
              <a:blipFill>
                <a:blip r:embed="rId2"/>
                <a:stretch>
                  <a:fillRect l="-2963" t="-1159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22388-BB49-5140-A740-2EB5AB58E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451604" y="1412489"/>
                <a:ext cx="3197701" cy="4363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is that same as solving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−2=0.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What else do we know?</a:t>
                </a:r>
              </a:p>
              <a:p>
                <a:pPr marL="0" indent="0">
                  <a:buNone/>
                </a:pPr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2400" dirty="0"/>
                  <a:t>, so we’ll start looking in the middle.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22388-BB49-5140-A740-2EB5AB58E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451604" y="1412489"/>
                <a:ext cx="3197701" cy="4363844"/>
              </a:xfrm>
              <a:blipFill>
                <a:blip r:embed="rId3"/>
                <a:stretch>
                  <a:fillRect l="-2372" t="-870" r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503B4FB8-76ED-1242-8FFF-A528D938A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32" y="2953352"/>
            <a:ext cx="1734586" cy="3165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655AD-12F4-FF4D-9A80-EADA7D2A240D}"/>
                  </a:ext>
                </a:extLst>
              </p:cNvPr>
              <p:cNvSpPr txBox="1"/>
              <p:nvPr/>
            </p:nvSpPr>
            <p:spPr>
              <a:xfrm>
                <a:off x="4495646" y="5933858"/>
                <a:ext cx="7268450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ra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1.414213562373095048801688724209698078569671875376948073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655AD-12F4-FF4D-9A80-EADA7D2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646" y="5933858"/>
                <a:ext cx="7268450" cy="396327"/>
              </a:xfrm>
              <a:prstGeom prst="rect">
                <a:avLst/>
              </a:prstGeom>
              <a:blipFill>
                <a:blip r:embed="rId5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15CB-1D02-514B-8763-53FE1DEF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B8DF73-5DE8-1741-9E3E-C854CAC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DC12D1F-DE92-3B4D-BC76-7F95FB7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A9B24A-E611-C34C-8109-A3F4B22DFFF2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92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AB042-4F95-6247-937C-D502CB0B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Bisection Method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968C89-9D1D-C343-97F9-141C38E5FB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0527" y="1675227"/>
            <a:ext cx="9250946" cy="4394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A064D-2742-EC44-B21C-8CCDAE7F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BA12CB9-821A-C942-9608-74256602388E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12A4F-455D-CB44-99F1-E4F1DF1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B2FC-D7A1-C743-9EBC-DC40864A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8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CA4D-842D-354B-A51B-0EE5CD9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long does it take?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C606DCB-EA60-CD47-BD07-1127A3D301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4057" y="364587"/>
            <a:ext cx="10043886" cy="4394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709E8-5FD0-1248-973A-F55705EA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489072-5048-8341-A9F8-8414BE3DC90E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1DD65-0BFF-2149-A466-E6F27565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1E2E-B2F2-DF4B-8D15-2DFFDB2C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3100" y="1247078"/>
            <a:ext cx="2926080" cy="436384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b="1" dirty="0"/>
              <a:t>C</a:t>
            </a:r>
            <a:r>
              <a:rPr lang="en-US" sz="2000" dirty="0"/>
              <a:t>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an expression to be determined as soon as possible.</a:t>
            </a:r>
          </a:p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expression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if expression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948" y="1247078"/>
            <a:ext cx="3317063" cy="436384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  <a:p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for</a:t>
            </a:r>
            <a:r>
              <a:rPr lang="en-US" sz="2200" dirty="0"/>
              <a:t> and </a:t>
            </a:r>
            <a:r>
              <a:rPr lang="en-US" sz="2200" dirty="0">
                <a:latin typeface="Courier" pitchFamily="2" charset="0"/>
              </a:rPr>
              <a:t>while</a:t>
            </a:r>
            <a:r>
              <a:rPr lang="en-US" sz="2200" dirty="0"/>
              <a:t> are </a:t>
            </a:r>
            <a:r>
              <a:rPr lang="en-US" sz="2200" i="1" dirty="0"/>
              <a:t>top-test loops.</a:t>
            </a:r>
          </a:p>
          <a:p>
            <a:r>
              <a:rPr lang="en-US" sz="2200" dirty="0">
                <a:latin typeface="Courier" pitchFamily="2" charset="0"/>
              </a:rPr>
              <a:t>do-while</a:t>
            </a:r>
            <a:r>
              <a:rPr lang="en-US" sz="2200" dirty="0"/>
              <a:t> is a bottom-test loop.</a:t>
            </a:r>
          </a:p>
          <a:p>
            <a:r>
              <a:rPr lang="en-US" sz="2200" dirty="0">
                <a:latin typeface="Courier" pitchFamily="2" charset="0"/>
              </a:rPr>
              <a:t>break</a:t>
            </a:r>
            <a:r>
              <a:rPr lang="en-US" sz="2200" dirty="0"/>
              <a:t> breaks out of enclosing loop or terminates a single switch-case statement.</a:t>
            </a:r>
          </a:p>
          <a:p>
            <a:r>
              <a:rPr lang="en-US" sz="2200" dirty="0">
                <a:latin typeface="Courier" pitchFamily="2" charset="0"/>
              </a:rPr>
              <a:t>continue</a:t>
            </a:r>
            <a:r>
              <a:rPr lang="en-US" sz="2200" dirty="0"/>
              <a:t> continues to the next iteration of the enclosing loop.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C534-B89E-534C-853B-A08E36B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1483-DEDA-7D41-A19A-EB337E553900}" type="datetime3">
              <a:rPr lang="en-US" smtClean="0"/>
              <a:t>8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5803-C9B2-CE40-AB08-804C629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FF7-487C-0544-9334-AE1F838EB2A7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0E84-2146-1B46-9CBC-4E943308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5830E-C126-BC4F-A5D4-8593C92DEEF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B67A-20F8-1549-9779-B23330D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B8D0-E880-F94E-85E1-2C59B65D8D87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ABED10-AF8E-224C-A482-748A8B48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A41AC8-78A7-E64B-92B2-CF18FC0DBE7B}" type="datetime3">
              <a:rPr lang="en-US" smtClean="0">
                <a:solidFill>
                  <a:srgbClr val="FFFFFF">
                    <a:alpha val="80000"/>
                  </a:srgbClr>
                </a:solidFill>
              </a:rPr>
              <a:t>8 January 2023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92455" y="6356350"/>
            <a:ext cx="44817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8250" y="6356350"/>
            <a:ext cx="12255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256731"/>
              </p:ext>
            </p:extLst>
          </p:nvPr>
        </p:nvGraphicFramePr>
        <p:xfrm>
          <a:off x="5810267" y="957820"/>
          <a:ext cx="5125720" cy="47457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969385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0713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824B-D76D-FA43-BC92-A20A5A87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9B94-EA90-F546-A191-FF9FC4A571E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CF96-4CFA-F748-83C6-26DD6FEA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0F6B-4DD7-A544-ACDB-EE171640F5EB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1701</Words>
  <Application>Microsoft Macintosh PowerPoint</Application>
  <PresentationFormat>Widescreen</PresentationFormat>
  <Paragraphs>376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Courier Prime</vt:lpstr>
      <vt:lpstr>Office Theme</vt:lpstr>
      <vt:lpstr>1_Office Theme</vt:lpstr>
      <vt:lpstr>Control Structures and Loops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What is a loop?</vt:lpstr>
      <vt:lpstr>while ()</vt:lpstr>
      <vt:lpstr>Equivalent goto Code</vt:lpstr>
      <vt:lpstr>for ()</vt:lpstr>
      <vt:lpstr>Equivalent while()</vt:lpstr>
      <vt:lpstr>do { } while ()</vt:lpstr>
      <vt:lpstr>Equivalent goto Code</vt:lpstr>
      <vt:lpstr>Infinite Loops</vt:lpstr>
      <vt:lpstr>break</vt:lpstr>
      <vt:lpstr>Equivalent goto Code</vt:lpstr>
      <vt:lpstr>Factorial Example</vt:lpstr>
      <vt:lpstr>goto</vt:lpstr>
      <vt:lpstr>What’s wrong with this code?</vt:lpstr>
      <vt:lpstr>continue</vt:lpstr>
      <vt:lpstr>Let’s Compute!</vt:lpstr>
      <vt:lpstr>Bisection Method</vt:lpstr>
      <vt:lpstr>How long does it take?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Darrell Long</cp:lastModifiedBy>
  <cp:revision>20</cp:revision>
  <cp:lastPrinted>2021-03-30T06:26:13Z</cp:lastPrinted>
  <dcterms:created xsi:type="dcterms:W3CDTF">2019-01-29T12:54:44Z</dcterms:created>
  <dcterms:modified xsi:type="dcterms:W3CDTF">2023-01-08T20:17:15Z</dcterms:modified>
</cp:coreProperties>
</file>